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85" r:id="rId4"/>
    <p:sldId id="258" r:id="rId5"/>
    <p:sldId id="259" r:id="rId6"/>
    <p:sldId id="296" r:id="rId7"/>
    <p:sldId id="287" r:id="rId8"/>
    <p:sldId id="288" r:id="rId9"/>
    <p:sldId id="289" r:id="rId10"/>
    <p:sldId id="291" r:id="rId11"/>
    <p:sldId id="292" r:id="rId12"/>
    <p:sldId id="293" r:id="rId13"/>
    <p:sldId id="297" r:id="rId14"/>
    <p:sldId id="294" r:id="rId15"/>
    <p:sldId id="286" r:id="rId16"/>
    <p:sldId id="263" r:id="rId17"/>
    <p:sldId id="295" r:id="rId18"/>
    <p:sldId id="298" r:id="rId19"/>
    <p:sldId id="29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01AD-95B9-4208-8835-8B327651CC62}" type="datetimeFigureOut">
              <a:rPr lang="en-US" smtClean="0"/>
              <a:pPr/>
              <a:t>01-Dec-23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CFAF0C-B88B-4CA7-B63A-C1D4DD6B48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01AD-95B9-4208-8835-8B327651CC62}" type="datetimeFigureOut">
              <a:rPr lang="en-US" smtClean="0"/>
              <a:pPr/>
              <a:t>01-Dec-23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AF0C-B88B-4CA7-B63A-C1D4DD6B4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01AD-95B9-4208-8835-8B327651CC62}" type="datetimeFigureOut">
              <a:rPr lang="en-US" smtClean="0"/>
              <a:pPr/>
              <a:t>01-Dec-23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AF0C-B88B-4CA7-B63A-C1D4DD6B4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9FC01AD-95B9-4208-8835-8B327651CC62}" type="datetimeFigureOut">
              <a:rPr lang="en-US" smtClean="0"/>
              <a:pPr/>
              <a:t>01-Dec-23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2CFAF0C-B88B-4CA7-B63A-C1D4DD6B48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01AD-95B9-4208-8835-8B327651CC62}" type="datetimeFigureOut">
              <a:rPr lang="en-US" smtClean="0"/>
              <a:pPr/>
              <a:t>01-Dec-23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AF0C-B88B-4CA7-B63A-C1D4DD6B48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01AD-95B9-4208-8835-8B327651CC62}" type="datetimeFigureOut">
              <a:rPr lang="en-US" smtClean="0"/>
              <a:pPr/>
              <a:t>01-Dec-23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AF0C-B88B-4CA7-B63A-C1D4DD6B48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AF0C-B88B-4CA7-B63A-C1D4DD6B48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01AD-95B9-4208-8835-8B327651CC62}" type="datetimeFigureOut">
              <a:rPr lang="en-US" smtClean="0"/>
              <a:pPr/>
              <a:t>01-Dec-23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01AD-95B9-4208-8835-8B327651CC62}" type="datetimeFigureOut">
              <a:rPr lang="en-US" smtClean="0"/>
              <a:pPr/>
              <a:t>01-Dec-23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AF0C-B88B-4CA7-B63A-C1D4DD6B48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01AD-95B9-4208-8835-8B327651CC62}" type="datetimeFigureOut">
              <a:rPr lang="en-US" smtClean="0"/>
              <a:pPr/>
              <a:t>01-Dec-23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AF0C-B88B-4CA7-B63A-C1D4DD6B4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9FC01AD-95B9-4208-8835-8B327651CC62}" type="datetimeFigureOut">
              <a:rPr lang="en-US" smtClean="0"/>
              <a:pPr/>
              <a:t>01-Dec-23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2CFAF0C-B88B-4CA7-B63A-C1D4DD6B48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01AD-95B9-4208-8835-8B327651CC62}" type="datetimeFigureOut">
              <a:rPr lang="en-US" smtClean="0"/>
              <a:pPr/>
              <a:t>01-Dec-23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CFAF0C-B88B-4CA7-B63A-C1D4DD6B48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9FC01AD-95B9-4208-8835-8B327651CC62}" type="datetimeFigureOut">
              <a:rPr lang="en-US" smtClean="0"/>
              <a:pPr/>
              <a:t>01-Dec-23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2CFAF0C-B88B-4CA7-B63A-C1D4DD6B48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igital.bms.rs/ebiblioteka/pageFlip/reader/index.php?type=publications&amp;id=4824&amp;m=2" TargetMode="External"/><Relationship Id="rId2" Type="http://schemas.openxmlformats.org/officeDocument/2006/relationships/hyperlink" Target="http://digital.bms.rs/ebiblioteka/pageFlip/reader/index.php?type=publications&amp;id=2781&amp;m=2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sz="3600" dirty="0" smtClean="0"/>
              <a:t>Исидора Бјелаковић</a:t>
            </a:r>
          </a:p>
          <a:p>
            <a:r>
              <a:rPr lang="sr-Cyrl-RS" sz="3600" dirty="0" smtClean="0"/>
              <a:t>Александар Милановић</a:t>
            </a:r>
            <a:endParaRPr lang="en-US" sz="3600" dirty="0" smtClean="0"/>
          </a:p>
          <a:p>
            <a:endParaRPr lang="sr-Cyrl-RS" sz="3600" dirty="0" smtClean="0"/>
          </a:p>
          <a:p>
            <a:r>
              <a:rPr lang="sr-Cyrl-RS" sz="3600" dirty="0" smtClean="0"/>
              <a:t>(Универзитети  у Новом Саду и Београду)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85800"/>
            <a:ext cx="8229600" cy="1905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ЛЕКСИЧКА СПОЈИВОСТ У </a:t>
            </a:r>
            <a:r>
              <a:rPr lang="en-US" b="1" dirty="0" err="1" smtClean="0"/>
              <a:t>КЊИЖЕВНОМ</a:t>
            </a:r>
            <a:r>
              <a:rPr lang="sr-Cyrl-RS" b="1" dirty="0" smtClean="0"/>
              <a:t> </a:t>
            </a:r>
            <a:r>
              <a:rPr lang="en-US" b="1" dirty="0" smtClean="0"/>
              <a:t> ЈЕЗИКУ СРБА ПРВЕ ПОЛОВИНЕ 19. ВЕКА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572000"/>
          </a:xfrm>
        </p:spPr>
        <p:txBody>
          <a:bodyPr/>
          <a:lstStyle/>
          <a:p>
            <a:pPr>
              <a:defRPr/>
            </a:pPr>
            <a:r>
              <a:rPr lang="sr-Cyrl-CS" dirty="0" smtClean="0"/>
              <a:t>синтагматски лексички спој двеју или више аутосемантичних лексема, устројен према морфосинтаксичким правилима датог језика, с већим или мањим степеном постојаности и међусобне везаности елемената, условљеним језичким и ванјезичким, културно-историјским и друштвеним датостима (в. </a:t>
            </a:r>
            <a:r>
              <a:rPr lang="sr-Cyrl-CS" cap="small" dirty="0" smtClean="0"/>
              <a:t>Дражић</a:t>
            </a:r>
            <a:r>
              <a:rPr lang="sr-Cyrl-CS" dirty="0" smtClean="0"/>
              <a:t> 2014: 73)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Cyrl-RS" smtClean="0"/>
              <a:t>Дефиниција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>
                <a:solidFill>
                  <a:srgbClr val="FF0000"/>
                </a:solidFill>
              </a:rPr>
              <a:t>К</a:t>
            </a:r>
            <a:r>
              <a:rPr lang="en-US" dirty="0" err="1" smtClean="0">
                <a:solidFill>
                  <a:srgbClr val="FF0000"/>
                </a:solidFill>
              </a:rPr>
              <a:t>олокати</a:t>
            </a:r>
            <a:r>
              <a:rPr lang="en-US" dirty="0" smtClean="0"/>
              <a:t>: </a:t>
            </a:r>
            <a:r>
              <a:rPr lang="sr-Cyrl-CS" dirty="0" smtClean="0"/>
              <a:t>лексеме које ступају у такву везу </a:t>
            </a:r>
          </a:p>
          <a:p>
            <a:endParaRPr lang="sr-Cyrl-CS" dirty="0" smtClean="0"/>
          </a:p>
          <a:p>
            <a:r>
              <a:rPr lang="sr-Cyrl-CS" dirty="0" smtClean="0"/>
              <a:t>Колокати формирају хијерархијски однос, при чему се реч која носи семантичко и граматичко тежиште назива </a:t>
            </a:r>
            <a:r>
              <a:rPr lang="sr-Cyrl-CS" dirty="0" smtClean="0">
                <a:solidFill>
                  <a:srgbClr val="FF0000"/>
                </a:solidFill>
              </a:rPr>
              <a:t>примарни</a:t>
            </a:r>
            <a:r>
              <a:rPr lang="sr-Cyrl-CS" dirty="0" smtClean="0"/>
              <a:t> колокат, док се она друга, која га одређује, означава, описује и сл. назива </a:t>
            </a:r>
            <a:r>
              <a:rPr lang="sr-Cyrl-CS" dirty="0" smtClean="0">
                <a:solidFill>
                  <a:srgbClr val="FF0000"/>
                </a:solidFill>
              </a:rPr>
              <a:t>секундарни</a:t>
            </a:r>
            <a:r>
              <a:rPr lang="sr-Cyrl-CS" dirty="0" smtClean="0"/>
              <a:t> колокат 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smtClean="0"/>
              <a:t>Својство колоката да се узајамно привлаче и колоцирају с одређеним низом других лексема назива се </a:t>
            </a:r>
            <a:r>
              <a:rPr lang="sr-Cyrl-CS" smtClean="0">
                <a:solidFill>
                  <a:srgbClr val="FF0000"/>
                </a:solidFill>
              </a:rPr>
              <a:t>колокациони опсег </a:t>
            </a:r>
            <a:r>
              <a:rPr lang="sr-Cyrl-CS" smtClean="0"/>
              <a:t>дате лексеме</a:t>
            </a:r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Проблем?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smtClean="0"/>
              <a:t>У старом језику утврђивања границе између слободне везе и колокације врло је мала и тешко проверљива јер може бити </a:t>
            </a:r>
            <a:r>
              <a:rPr lang="en-US" smtClean="0"/>
              <a:t>идиосинкразијска особина</a:t>
            </a:r>
            <a:r>
              <a:rPr lang="sr-Cyrl-CS" smtClean="0"/>
              <a:t> ауторâ</a:t>
            </a:r>
            <a:r>
              <a:rPr lang="en-US" smtClean="0"/>
              <a:t> и</a:t>
            </a:r>
            <a:r>
              <a:rPr lang="sr-Cyrl-CS" smtClean="0"/>
              <a:t> резултат случајних понављања</a:t>
            </a:r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Било која група речи чији су чланови семантички повезани ради остваривања лексичке кохезије</a:t>
            </a:r>
          </a:p>
          <a:p>
            <a:endParaRPr lang="sr-Cyrl-CS" dirty="0" smtClean="0"/>
          </a:p>
          <a:p>
            <a:r>
              <a:rPr lang="sr-Cyrl-CS" dirty="0" smtClean="0"/>
              <a:t>Шири је појам у односу на колокацију јер укључује и колокацију</a:t>
            </a:r>
          </a:p>
          <a:p>
            <a:endParaRPr lang="sr-Cyrl-CS" dirty="0" smtClean="0"/>
          </a:p>
          <a:p>
            <a:r>
              <a:rPr lang="sr-Cyrl-CS" dirty="0" smtClean="0"/>
              <a:t>Зашто? </a:t>
            </a:r>
          </a:p>
          <a:p>
            <a:pPr>
              <a:buNone/>
            </a:pPr>
            <a:r>
              <a:rPr lang="sr-Cyrl-CS" dirty="0" smtClean="0"/>
              <a:t>	Због природе језика који се анализира.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Лексичка спојивост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/>
              <a:t>Опсег лексеме /река/</a:t>
            </a:r>
          </a:p>
          <a:p>
            <a:endParaRPr lang="sr-Cyrl-CS" dirty="0" smtClean="0"/>
          </a:p>
          <a:p>
            <a:r>
              <a:rPr lang="sr-Cyrl-CS" dirty="0" smtClean="0"/>
              <a:t>Следећи структурни типови:</a:t>
            </a:r>
          </a:p>
          <a:p>
            <a:endParaRPr lang="sr-Cyrl-CS" dirty="0" smtClean="0"/>
          </a:p>
          <a:p>
            <a:pPr marL="514350" indent="-514350">
              <a:buNone/>
            </a:pPr>
            <a:r>
              <a:rPr lang="sr-Cyrl-RS" cap="small" dirty="0" smtClean="0"/>
              <a:t>(1) </a:t>
            </a:r>
            <a:r>
              <a:rPr lang="en-US" cap="small" dirty="0" smtClean="0"/>
              <a:t>И</a:t>
            </a:r>
            <a:r>
              <a:rPr lang="sr-Cyrl-CS" cap="small" dirty="0" smtClean="0"/>
              <a:t>меница (река) + глагол</a:t>
            </a:r>
            <a:endParaRPr lang="sr-Cyrl-RS" dirty="0" smtClean="0"/>
          </a:p>
          <a:p>
            <a:pPr marL="514350" indent="-514350">
              <a:buNone/>
            </a:pPr>
            <a:endParaRPr lang="sr-Cyrl-RS" cap="small" dirty="0" smtClean="0"/>
          </a:p>
          <a:p>
            <a:pPr marL="514350" indent="-514350">
              <a:buNone/>
            </a:pPr>
            <a:r>
              <a:rPr lang="sr-Cyrl-CS" cap="small" dirty="0" smtClean="0"/>
              <a:t>(2) Придев + именица (река)</a:t>
            </a:r>
          </a:p>
          <a:p>
            <a:pPr marL="514350" indent="-514350">
              <a:buNone/>
            </a:pPr>
            <a:endParaRPr lang="sr-Cyrl-CS" cap="small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 smtClean="0"/>
              <a:t>Анализа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П. Соларић, Ново гражданско земљеописан</a:t>
            </a:r>
            <a:r>
              <a:rPr lang="sr-Cyrl-CS" dirty="0" smtClean="0"/>
              <a:t>і</a:t>
            </a:r>
            <a:r>
              <a:rPr lang="sr-Cyrl-RS" dirty="0" smtClean="0"/>
              <a:t>е, 1804.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http://digital.bms.rs/ebiblioteka/pageFlip/reader/index.php?type=publications&amp;id=2781&amp;m=2#page/108/mode/2up</a:t>
            </a:r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r>
              <a:rPr lang="sr-Cyrl-RS" dirty="0" smtClean="0"/>
              <a:t>Милован Спасић, Земл</a:t>
            </a:r>
            <a:r>
              <a:rPr lang="sr-Cyrl-CS" dirty="0" smtClean="0"/>
              <a:t>ѣ</a:t>
            </a:r>
            <a:r>
              <a:rPr lang="sr-Cyrl-RS" dirty="0" smtClean="0"/>
              <a:t>описан</a:t>
            </a:r>
            <a:r>
              <a:rPr lang="sr-Cyrl-CS" dirty="0" smtClean="0"/>
              <a:t>і</a:t>
            </a:r>
            <a:r>
              <a:rPr lang="sr-Cyrl-RS" dirty="0" smtClean="0"/>
              <a:t>е, 1845.</a:t>
            </a:r>
          </a:p>
          <a:p>
            <a:pPr>
              <a:buNone/>
            </a:pPr>
            <a:r>
              <a:rPr lang="en-US" dirty="0" smtClean="0">
                <a:hlinkClick r:id="rId3"/>
              </a:rPr>
              <a:t>http://digital.bms.rs/ebiblioteka/pageFlip/reader/index.php?type=publications&amp;id=4824&amp;m=2#page/36/mode/2up</a:t>
            </a:r>
            <a:endParaRPr lang="sr-Cyrl-R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Корпус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err="1" smtClean="0"/>
              <a:t>Цитирана</a:t>
            </a:r>
            <a:r>
              <a:rPr lang="en-US" dirty="0" smtClean="0"/>
              <a:t> л</a:t>
            </a:r>
            <a:r>
              <a:rPr lang="sr-Cyrl-CS" dirty="0" smtClean="0"/>
              <a:t>итература</a:t>
            </a:r>
            <a:endParaRPr lang="en-US" dirty="0" smtClean="0"/>
          </a:p>
          <a:p>
            <a:r>
              <a:rPr lang="sr-Cyrl-CS" dirty="0" smtClean="0"/>
              <a:t>Анисимова</a:t>
            </a:r>
            <a:r>
              <a:rPr lang="sr-Cyrl-CS" dirty="0" smtClean="0"/>
              <a:t>, Т. И., З. Э. Иванова и Р. В. Ульянко. </a:t>
            </a:r>
            <a:r>
              <a:rPr lang="sr-Cyrl-CS" i="1" dirty="0" smtClean="0"/>
              <a:t>Пособие по лексической сочитаемости слов русского языка</a:t>
            </a:r>
            <a:r>
              <a:rPr lang="sr-Cyrl-CS" dirty="0" smtClean="0"/>
              <a:t>. </a:t>
            </a:r>
            <a:r>
              <a:rPr lang="sr-Cyrl-CS" i="1" dirty="0" smtClean="0"/>
              <a:t>Словарь-справочник</a:t>
            </a:r>
            <a:r>
              <a:rPr lang="sr-Cyrl-CS" dirty="0" smtClean="0"/>
              <a:t>. Под редакцией Т. П. Плещенко и Л. Ф. Саковец. Минск: Издательство „Вышэйшая школа“</a:t>
            </a:r>
            <a:r>
              <a:rPr lang="en-US" dirty="0" smtClean="0"/>
              <a:t>,</a:t>
            </a:r>
            <a:r>
              <a:rPr lang="sr-Cyrl-CS" dirty="0" smtClean="0"/>
              <a:t> 1975.</a:t>
            </a:r>
            <a:endParaRPr lang="en-US" dirty="0" smtClean="0"/>
          </a:p>
          <a:p>
            <a:r>
              <a:rPr lang="sr-Cyrl-CS" dirty="0" smtClean="0"/>
              <a:t>Бјелаковић, И. „Колокација у језику предвуковске епохе (</a:t>
            </a:r>
            <a:r>
              <a:rPr lang="en-US" dirty="0" err="1" smtClean="0"/>
              <a:t>лексеме</a:t>
            </a:r>
            <a:r>
              <a:rPr lang="en-US" dirty="0" smtClean="0"/>
              <a:t> </a:t>
            </a:r>
            <a:r>
              <a:rPr lang="en-US" i="1" dirty="0" err="1" smtClean="0"/>
              <a:t>земља</a:t>
            </a:r>
            <a:r>
              <a:rPr lang="en-US" i="1" dirty="0" smtClean="0"/>
              <a:t>, </a:t>
            </a:r>
            <a:r>
              <a:rPr lang="en-US" i="1" dirty="0" err="1" smtClean="0"/>
              <a:t>земљиште</a:t>
            </a:r>
            <a:r>
              <a:rPr lang="sr-Cyrl-CS" dirty="0" smtClean="0"/>
              <a:t>).“ </a:t>
            </a:r>
            <a:r>
              <a:rPr lang="en-US" i="1" dirty="0" smtClean="0"/>
              <a:t>Н</a:t>
            </a:r>
            <a:r>
              <a:rPr lang="sr-Cyrl-CS" i="1" dirty="0" smtClean="0"/>
              <a:t>аучни састанак слависта у Вукове дане</a:t>
            </a:r>
            <a:r>
              <a:rPr lang="en-US" dirty="0" smtClean="0"/>
              <a:t>, </a:t>
            </a:r>
            <a:r>
              <a:rPr lang="ru-RU" dirty="0" smtClean="0"/>
              <a:t>40/1</a:t>
            </a:r>
            <a:r>
              <a:rPr lang="en-US" dirty="0" smtClean="0"/>
              <a:t> (</a:t>
            </a:r>
            <a:r>
              <a:rPr lang="sr-Cyrl-CS" dirty="0" smtClean="0"/>
              <a:t>201</a:t>
            </a:r>
            <a:r>
              <a:rPr lang="en-US" dirty="0" smtClean="0"/>
              <a:t>1)</a:t>
            </a:r>
            <a:r>
              <a:rPr lang="ru-RU" dirty="0" smtClean="0"/>
              <a:t>: </a:t>
            </a:r>
            <a:r>
              <a:rPr lang="en-US" dirty="0" smtClean="0"/>
              <a:t>303–312.</a:t>
            </a:r>
          </a:p>
          <a:p>
            <a:r>
              <a:rPr lang="ru-RU" dirty="0" smtClean="0"/>
              <a:t>Бјелаковић, И. и Љ. Суботић. „</a:t>
            </a:r>
            <a:r>
              <a:rPr lang="en-US" dirty="0" err="1" smtClean="0"/>
              <a:t>Колокација</a:t>
            </a:r>
            <a:r>
              <a:rPr lang="en-US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лексемом</a:t>
            </a:r>
            <a:r>
              <a:rPr lang="en-US" dirty="0" smtClean="0"/>
              <a:t> </a:t>
            </a:r>
            <a:r>
              <a:rPr lang="en-US" i="1" dirty="0" err="1" smtClean="0"/>
              <a:t>река</a:t>
            </a:r>
            <a:r>
              <a:rPr lang="en-US" dirty="0" smtClean="0"/>
              <a:t> у </a:t>
            </a:r>
            <a:r>
              <a:rPr lang="en-US" dirty="0" err="1" smtClean="0"/>
              <a:t>српском</a:t>
            </a:r>
            <a:r>
              <a:rPr lang="en-US" dirty="0" smtClean="0"/>
              <a:t> </a:t>
            </a:r>
            <a:r>
              <a:rPr lang="en-US" dirty="0" err="1" smtClean="0"/>
              <a:t>књижевном</a:t>
            </a:r>
            <a:r>
              <a:rPr lang="en-US" dirty="0" smtClean="0"/>
              <a:t> </a:t>
            </a:r>
            <a:r>
              <a:rPr lang="en-US" dirty="0" err="1" smtClean="0"/>
              <a:t>језику</a:t>
            </a:r>
            <a:r>
              <a:rPr lang="en-US" dirty="0" smtClean="0"/>
              <a:t> </a:t>
            </a:r>
            <a:r>
              <a:rPr lang="en-US" dirty="0" err="1" smtClean="0"/>
              <a:t>предстандардне</a:t>
            </a:r>
            <a:r>
              <a:rPr lang="en-US" dirty="0" smtClean="0"/>
              <a:t> </a:t>
            </a:r>
            <a:r>
              <a:rPr lang="en-US" dirty="0" err="1" smtClean="0"/>
              <a:t>епохе</a:t>
            </a:r>
            <a:r>
              <a:rPr lang="en-US" dirty="0" smtClean="0"/>
              <a:t> (</a:t>
            </a:r>
            <a:r>
              <a:rPr lang="en-US" dirty="0" err="1" smtClean="0"/>
              <a:t>дијахроно-синхрони</a:t>
            </a:r>
            <a:r>
              <a:rPr lang="en-US" dirty="0" smtClean="0"/>
              <a:t> </a:t>
            </a:r>
            <a:r>
              <a:rPr lang="en-US" dirty="0" err="1" smtClean="0"/>
              <a:t>план</a:t>
            </a:r>
            <a:r>
              <a:rPr lang="en-US" dirty="0" smtClean="0"/>
              <a:t>).“ </a:t>
            </a:r>
            <a:r>
              <a:rPr lang="en-US" i="1" dirty="0" err="1" smtClean="0"/>
              <a:t>Годишњак</a:t>
            </a:r>
            <a:r>
              <a:rPr lang="en-US" i="1" dirty="0" smtClean="0"/>
              <a:t> </a:t>
            </a:r>
            <a:r>
              <a:rPr lang="en-US" i="1" dirty="0" err="1" smtClean="0"/>
              <a:t>Филозофског</a:t>
            </a:r>
            <a:r>
              <a:rPr lang="en-US" i="1" dirty="0" smtClean="0"/>
              <a:t> </a:t>
            </a:r>
            <a:r>
              <a:rPr lang="en-US" i="1" dirty="0" err="1" smtClean="0"/>
              <a:t>факултета</a:t>
            </a:r>
            <a:r>
              <a:rPr lang="en-US" i="1" dirty="0" smtClean="0"/>
              <a:t> у </a:t>
            </a:r>
            <a:r>
              <a:rPr lang="en-US" i="1" dirty="0" err="1" smtClean="0"/>
              <a:t>Новом</a:t>
            </a:r>
            <a:r>
              <a:rPr lang="en-US" i="1" dirty="0" smtClean="0"/>
              <a:t> </a:t>
            </a:r>
            <a:r>
              <a:rPr lang="en-US" i="1" dirty="0" err="1" smtClean="0"/>
              <a:t>Саду</a:t>
            </a:r>
            <a:r>
              <a:rPr lang="en-US" dirty="0" smtClean="0"/>
              <a:t>,</a:t>
            </a:r>
            <a:r>
              <a:rPr lang="en-US" i="1" dirty="0" smtClean="0"/>
              <a:t> </a:t>
            </a:r>
            <a:r>
              <a:rPr lang="en-US" dirty="0" smtClean="0"/>
              <a:t>XXXVI/1 (</a:t>
            </a:r>
            <a:r>
              <a:rPr lang="ru-RU" dirty="0" smtClean="0"/>
              <a:t>2011</a:t>
            </a:r>
            <a:r>
              <a:rPr lang="en-US" dirty="0" smtClean="0"/>
              <a:t>): 33–44.</a:t>
            </a:r>
          </a:p>
          <a:p>
            <a:r>
              <a:rPr lang="en-US" dirty="0" err="1" smtClean="0"/>
              <a:t>Бјелаковић</a:t>
            </a:r>
            <a:r>
              <a:rPr lang="en-US" dirty="0" smtClean="0"/>
              <a:t>, И. „</a:t>
            </a:r>
            <a:r>
              <a:rPr lang="en-US" dirty="0" err="1" smtClean="0"/>
              <a:t>Колокације</a:t>
            </a:r>
            <a:r>
              <a:rPr lang="en-US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термином</a:t>
            </a:r>
            <a:r>
              <a:rPr lang="en-US" dirty="0" smtClean="0"/>
              <a:t> </a:t>
            </a:r>
            <a:r>
              <a:rPr lang="en-US" i="1" dirty="0" err="1" smtClean="0"/>
              <a:t>месец</a:t>
            </a:r>
            <a:r>
              <a:rPr lang="en-US" dirty="0" smtClean="0"/>
              <a:t> у </a:t>
            </a:r>
            <a:r>
              <a:rPr lang="en-US" dirty="0" err="1" smtClean="0"/>
              <a:t>српском</a:t>
            </a:r>
            <a:r>
              <a:rPr lang="en-US" dirty="0" smtClean="0"/>
              <a:t> </a:t>
            </a:r>
            <a:r>
              <a:rPr lang="en-US" dirty="0" err="1" smtClean="0"/>
              <a:t>књижевном</a:t>
            </a:r>
            <a:r>
              <a:rPr lang="en-US" dirty="0" smtClean="0"/>
              <a:t> </a:t>
            </a:r>
            <a:r>
              <a:rPr lang="en-US" dirty="0" err="1" smtClean="0"/>
              <a:t>језику</a:t>
            </a:r>
            <a:r>
              <a:rPr lang="en-US" dirty="0" smtClean="0"/>
              <a:t> </a:t>
            </a:r>
            <a:r>
              <a:rPr lang="en-US" dirty="0" err="1" smtClean="0"/>
              <a:t>предстандардне</a:t>
            </a:r>
            <a:r>
              <a:rPr lang="en-US" dirty="0" smtClean="0"/>
              <a:t> </a:t>
            </a:r>
            <a:r>
              <a:rPr lang="en-US" dirty="0" err="1" smtClean="0"/>
              <a:t>епохе</a:t>
            </a:r>
            <a:r>
              <a:rPr lang="en-US" dirty="0" smtClean="0"/>
              <a:t>.“ </a:t>
            </a:r>
            <a:r>
              <a:rPr lang="en-US" i="1" dirty="0" err="1" smtClean="0"/>
              <a:t>Српски</a:t>
            </a:r>
            <a:r>
              <a:rPr lang="en-US" i="1" dirty="0" smtClean="0"/>
              <a:t> </a:t>
            </a:r>
            <a:r>
              <a:rPr lang="en-US" i="1" dirty="0" err="1" smtClean="0"/>
              <a:t>језик</a:t>
            </a:r>
            <a:r>
              <a:rPr lang="en-US" i="1" dirty="0" smtClean="0"/>
              <a:t> и </a:t>
            </a:r>
            <a:r>
              <a:rPr lang="en-US" i="1" dirty="0" err="1" smtClean="0"/>
              <a:t>његове</a:t>
            </a:r>
            <a:r>
              <a:rPr lang="en-US" i="1" dirty="0" smtClean="0"/>
              <a:t> </a:t>
            </a:r>
            <a:r>
              <a:rPr lang="en-US" i="1" dirty="0" err="1" smtClean="0"/>
              <a:t>норме</a:t>
            </a:r>
            <a:r>
              <a:rPr lang="en-US" dirty="0" smtClean="0"/>
              <a:t> (</a:t>
            </a:r>
            <a:r>
              <a:rPr lang="en-US" i="1" dirty="0" err="1" smtClean="0"/>
              <a:t>дијахроно-синхрони</a:t>
            </a:r>
            <a:r>
              <a:rPr lang="en-US" i="1" dirty="0" smtClean="0"/>
              <a:t> </a:t>
            </a:r>
            <a:r>
              <a:rPr lang="en-US" i="1" dirty="0" err="1" smtClean="0"/>
              <a:t>аспекти</a:t>
            </a:r>
            <a:r>
              <a:rPr lang="en-US" dirty="0" smtClean="0"/>
              <a:t>). </a:t>
            </a:r>
            <a:r>
              <a:rPr lang="en-US" i="1" dirty="0" err="1" smtClean="0"/>
              <a:t>Лингвистичке</a:t>
            </a:r>
            <a:r>
              <a:rPr lang="en-US" i="1" dirty="0" smtClean="0"/>
              <a:t> </a:t>
            </a:r>
            <a:r>
              <a:rPr lang="en-US" i="1" dirty="0" err="1" smtClean="0"/>
              <a:t>свеске</a:t>
            </a:r>
            <a:r>
              <a:rPr lang="en-US" i="1" dirty="0" smtClean="0"/>
              <a:t> 10</a:t>
            </a:r>
            <a:r>
              <a:rPr lang="en-US" dirty="0" smtClean="0"/>
              <a:t>. Ј. </a:t>
            </a:r>
            <a:r>
              <a:rPr lang="en-US" dirty="0" err="1" smtClean="0"/>
              <a:t>Грковић-Мејџор</a:t>
            </a:r>
            <a:r>
              <a:rPr lang="en-US" dirty="0" smtClean="0"/>
              <a:t> и В. </a:t>
            </a:r>
            <a:r>
              <a:rPr lang="en-US" dirty="0" err="1" smtClean="0"/>
              <a:t>Ружић</a:t>
            </a:r>
            <a:r>
              <a:rPr lang="en-US" dirty="0" smtClean="0"/>
              <a:t> (</a:t>
            </a:r>
            <a:r>
              <a:rPr lang="en-US" dirty="0" err="1" smtClean="0"/>
              <a:t>ур</a:t>
            </a:r>
            <a:r>
              <a:rPr lang="en-US" dirty="0" smtClean="0"/>
              <a:t>.). </a:t>
            </a:r>
            <a:r>
              <a:rPr lang="en-US" dirty="0" err="1" smtClean="0"/>
              <a:t>Нови</a:t>
            </a:r>
            <a:r>
              <a:rPr lang="en-US" dirty="0" smtClean="0"/>
              <a:t> </a:t>
            </a:r>
            <a:r>
              <a:rPr lang="en-US" dirty="0" err="1" smtClean="0"/>
              <a:t>Сад</a:t>
            </a:r>
            <a:r>
              <a:rPr lang="en-US" dirty="0" smtClean="0"/>
              <a:t>: </a:t>
            </a:r>
            <a:r>
              <a:rPr lang="en-US" dirty="0" err="1" smtClean="0"/>
              <a:t>Филозофски</a:t>
            </a:r>
            <a:r>
              <a:rPr lang="en-US" dirty="0" smtClean="0"/>
              <a:t> </a:t>
            </a:r>
            <a:r>
              <a:rPr lang="en-US" dirty="0" err="1" smtClean="0"/>
              <a:t>факултет</a:t>
            </a:r>
            <a:r>
              <a:rPr lang="en-US" dirty="0" smtClean="0"/>
              <a:t>, 2015, 110‒123.</a:t>
            </a:r>
          </a:p>
          <a:p>
            <a:r>
              <a:rPr lang="en-US" dirty="0" err="1" smtClean="0"/>
              <a:t>Бјелаковић</a:t>
            </a:r>
            <a:r>
              <a:rPr lang="en-US" dirty="0" smtClean="0"/>
              <a:t>, И. „</a:t>
            </a:r>
            <a:r>
              <a:rPr lang="en-US" dirty="0" err="1" smtClean="0"/>
              <a:t>Експресивни</a:t>
            </a:r>
            <a:r>
              <a:rPr lang="en-US" dirty="0" smtClean="0"/>
              <a:t> </a:t>
            </a:r>
            <a:r>
              <a:rPr lang="en-US" dirty="0" err="1" smtClean="0"/>
              <a:t>валери</a:t>
            </a:r>
            <a:r>
              <a:rPr lang="en-US" dirty="0" smtClean="0"/>
              <a:t> у </a:t>
            </a:r>
            <a:r>
              <a:rPr lang="en-US" dirty="0" err="1" smtClean="0"/>
              <a:t>језику</a:t>
            </a:r>
            <a:r>
              <a:rPr lang="en-US" dirty="0" smtClean="0"/>
              <a:t> </a:t>
            </a:r>
            <a:r>
              <a:rPr lang="en-US" dirty="0" err="1" smtClean="0"/>
              <a:t>науке</a:t>
            </a:r>
            <a:r>
              <a:rPr lang="en-US" dirty="0" smtClean="0"/>
              <a:t> </a:t>
            </a:r>
            <a:r>
              <a:rPr lang="en-US" dirty="0" err="1" smtClean="0"/>
              <a:t>код</a:t>
            </a:r>
            <a:r>
              <a:rPr lang="en-US" dirty="0" smtClean="0"/>
              <a:t> </a:t>
            </a:r>
            <a:r>
              <a:rPr lang="en-US" dirty="0" err="1" smtClean="0"/>
              <a:t>Срба</a:t>
            </a:r>
            <a:r>
              <a:rPr lang="en-US" dirty="0" smtClean="0"/>
              <a:t> у 18. и 19. </a:t>
            </a:r>
            <a:r>
              <a:rPr lang="en-US" dirty="0" err="1" smtClean="0"/>
              <a:t>веку</a:t>
            </a:r>
            <a:r>
              <a:rPr lang="en-US" dirty="0" smtClean="0"/>
              <a:t>.“ </a:t>
            </a:r>
            <a:r>
              <a:rPr lang="en-US" i="1" dirty="0" smtClean="0"/>
              <a:t>Н</a:t>
            </a:r>
            <a:r>
              <a:rPr lang="sr-Cyrl-CS" i="1" dirty="0" smtClean="0"/>
              <a:t>аучни састанак слависта у Вукове дане</a:t>
            </a:r>
            <a:r>
              <a:rPr lang="en-US" dirty="0" smtClean="0"/>
              <a:t>,</a:t>
            </a:r>
            <a:r>
              <a:rPr lang="ru-RU" dirty="0" smtClean="0"/>
              <a:t> 4</a:t>
            </a:r>
            <a:r>
              <a:rPr lang="en-US" dirty="0" smtClean="0"/>
              <a:t>5</a:t>
            </a:r>
            <a:r>
              <a:rPr lang="ru-RU" dirty="0" smtClean="0"/>
              <a:t>/1</a:t>
            </a:r>
            <a:r>
              <a:rPr lang="en-US" dirty="0" smtClean="0"/>
              <a:t> (2016)</a:t>
            </a:r>
            <a:r>
              <a:rPr lang="ru-RU" dirty="0" smtClean="0"/>
              <a:t>: </a:t>
            </a:r>
            <a:r>
              <a:rPr lang="en-US" dirty="0" smtClean="0"/>
              <a:t>161–173.</a:t>
            </a:r>
          </a:p>
          <a:p>
            <a:r>
              <a:rPr lang="en-US" dirty="0" err="1" smtClean="0"/>
              <a:t>Бјелаковић</a:t>
            </a:r>
            <a:r>
              <a:rPr lang="en-US" dirty="0" smtClean="0"/>
              <a:t>, И. </a:t>
            </a:r>
            <a:r>
              <a:rPr lang="en-US" i="1" dirty="0" err="1" smtClean="0"/>
              <a:t>Терминологија</a:t>
            </a:r>
            <a:r>
              <a:rPr lang="en-US" i="1" dirty="0" smtClean="0"/>
              <a:t> </a:t>
            </a:r>
            <a:r>
              <a:rPr lang="en-US" i="1" dirty="0" err="1" smtClean="0"/>
              <a:t>код</a:t>
            </a:r>
            <a:r>
              <a:rPr lang="en-US" i="1" dirty="0" smtClean="0"/>
              <a:t> </a:t>
            </a:r>
            <a:r>
              <a:rPr lang="en-US" i="1" dirty="0" err="1" smtClean="0"/>
              <a:t>Срба</a:t>
            </a:r>
            <a:r>
              <a:rPr lang="en-US" i="1" dirty="0" smtClean="0"/>
              <a:t> у 18. и 19. </a:t>
            </a:r>
            <a:r>
              <a:rPr lang="en-US" i="1" dirty="0" err="1" smtClean="0"/>
              <a:t>веку</a:t>
            </a:r>
            <a:r>
              <a:rPr lang="en-US" i="1" dirty="0" smtClean="0"/>
              <a:t> </a:t>
            </a:r>
            <a:r>
              <a:rPr lang="en-US" dirty="0" smtClean="0"/>
              <a:t>(</a:t>
            </a:r>
            <a:r>
              <a:rPr lang="en-US" i="1" dirty="0" err="1" smtClean="0"/>
              <a:t>математичка</a:t>
            </a:r>
            <a:r>
              <a:rPr lang="en-US" i="1" dirty="0" smtClean="0"/>
              <a:t> </a:t>
            </a:r>
            <a:r>
              <a:rPr lang="en-US" i="1" dirty="0" err="1" smtClean="0"/>
              <a:t>географија</a:t>
            </a:r>
            <a:r>
              <a:rPr lang="en-US" i="1" dirty="0" smtClean="0"/>
              <a:t> и </a:t>
            </a:r>
            <a:r>
              <a:rPr lang="en-US" i="1" dirty="0" err="1" smtClean="0"/>
              <a:t>астрономија</a:t>
            </a:r>
            <a:r>
              <a:rPr lang="en-US" dirty="0" smtClean="0"/>
              <a:t>). </a:t>
            </a:r>
            <a:r>
              <a:rPr lang="en-US" dirty="0" err="1" smtClean="0"/>
              <a:t>Нови</a:t>
            </a:r>
            <a:r>
              <a:rPr lang="en-US" dirty="0" smtClean="0"/>
              <a:t> </a:t>
            </a:r>
            <a:r>
              <a:rPr lang="en-US" dirty="0" err="1" smtClean="0"/>
              <a:t>Сад</a:t>
            </a:r>
            <a:r>
              <a:rPr lang="en-US" dirty="0" smtClean="0"/>
              <a:t>: </a:t>
            </a:r>
            <a:r>
              <a:rPr lang="en-US" dirty="0" err="1" smtClean="0"/>
              <a:t>Два</a:t>
            </a:r>
            <a:r>
              <a:rPr lang="en-US" dirty="0" smtClean="0"/>
              <a:t> </a:t>
            </a:r>
            <a:r>
              <a:rPr lang="en-US" dirty="0" err="1" smtClean="0"/>
              <a:t>пера</a:t>
            </a:r>
            <a:r>
              <a:rPr lang="en-US" dirty="0" smtClean="0"/>
              <a:t>, 2017.</a:t>
            </a:r>
          </a:p>
          <a:p>
            <a:r>
              <a:rPr lang="sr-Cyrl-CS" dirty="0" smtClean="0"/>
              <a:t>Драгићевић</a:t>
            </a:r>
            <a:r>
              <a:rPr lang="sr-Cyrl-CS" dirty="0" smtClean="0"/>
              <a:t>, Р. </a:t>
            </a:r>
            <a:r>
              <a:rPr lang="sr-Cyrl-CS" i="1" dirty="0" smtClean="0"/>
              <a:t>Лексикологија српског језика</a:t>
            </a:r>
            <a:r>
              <a:rPr lang="sr-Cyrl-CS" dirty="0" smtClean="0"/>
              <a:t>. Београд: Завод за уџбенике, 2007.</a:t>
            </a:r>
            <a:endParaRPr lang="en-US" dirty="0" smtClean="0"/>
          </a:p>
          <a:p>
            <a:r>
              <a:rPr lang="en-US" dirty="0" err="1" smtClean="0"/>
              <a:t>Дражић</a:t>
            </a:r>
            <a:r>
              <a:rPr lang="en-US" dirty="0" smtClean="0"/>
              <a:t>, Ј. </a:t>
            </a:r>
            <a:r>
              <a:rPr lang="en-US" i="1" dirty="0" err="1" smtClean="0"/>
              <a:t>Лексичке</a:t>
            </a:r>
            <a:r>
              <a:rPr lang="en-US" i="1" dirty="0" smtClean="0"/>
              <a:t> и </a:t>
            </a:r>
            <a:r>
              <a:rPr lang="en-US" i="1" dirty="0" err="1" smtClean="0"/>
              <a:t>граматичке</a:t>
            </a:r>
            <a:r>
              <a:rPr lang="en-US" i="1" dirty="0" smtClean="0"/>
              <a:t> </a:t>
            </a:r>
            <a:r>
              <a:rPr lang="en-US" i="1" dirty="0" err="1" smtClean="0"/>
              <a:t>колокације</a:t>
            </a:r>
            <a:r>
              <a:rPr lang="en-US" i="1" dirty="0" smtClean="0"/>
              <a:t> у </a:t>
            </a:r>
            <a:r>
              <a:rPr lang="en-US" i="1" dirty="0" err="1" smtClean="0"/>
              <a:t>српском</a:t>
            </a:r>
            <a:r>
              <a:rPr lang="en-US" i="1" dirty="0" smtClean="0"/>
              <a:t> </a:t>
            </a:r>
            <a:r>
              <a:rPr lang="en-US" i="1" dirty="0" err="1" smtClean="0"/>
              <a:t>језику</a:t>
            </a:r>
            <a:r>
              <a:rPr lang="en-US" dirty="0" smtClean="0"/>
              <a:t>. </a:t>
            </a:r>
            <a:r>
              <a:rPr lang="en-US" dirty="0" err="1" smtClean="0"/>
              <a:t>Нови</a:t>
            </a:r>
            <a:r>
              <a:rPr lang="en-US" dirty="0" smtClean="0"/>
              <a:t> </a:t>
            </a:r>
            <a:r>
              <a:rPr lang="en-US" dirty="0" err="1" smtClean="0"/>
              <a:t>Сад</a:t>
            </a:r>
            <a:r>
              <a:rPr lang="en-US" dirty="0" smtClean="0"/>
              <a:t>: </a:t>
            </a:r>
            <a:r>
              <a:rPr lang="en-US" dirty="0" err="1" smtClean="0"/>
              <a:t>Филозофски</a:t>
            </a:r>
            <a:r>
              <a:rPr lang="en-US" dirty="0" smtClean="0"/>
              <a:t> </a:t>
            </a:r>
            <a:r>
              <a:rPr lang="en-US" dirty="0" err="1" smtClean="0"/>
              <a:t>факултет</a:t>
            </a:r>
            <a:r>
              <a:rPr lang="en-US" dirty="0" smtClean="0"/>
              <a:t>, 2014.</a:t>
            </a:r>
          </a:p>
          <a:p>
            <a:r>
              <a:rPr lang="en-US" dirty="0" err="1" smtClean="0"/>
              <a:t>Милановић</a:t>
            </a:r>
            <a:r>
              <a:rPr lang="en-US" dirty="0" smtClean="0"/>
              <a:t>, А. </a:t>
            </a:r>
            <a:r>
              <a:rPr lang="en-US" i="1" dirty="0" err="1" smtClean="0"/>
              <a:t>Језик</a:t>
            </a:r>
            <a:r>
              <a:rPr lang="en-US" i="1" dirty="0" smtClean="0"/>
              <a:t> </a:t>
            </a:r>
            <a:r>
              <a:rPr lang="en-US" i="1" dirty="0" err="1" smtClean="0"/>
              <a:t>весма</a:t>
            </a:r>
            <a:r>
              <a:rPr lang="en-US" i="1" dirty="0" smtClean="0"/>
              <a:t> </a:t>
            </a:r>
            <a:r>
              <a:rPr lang="en-US" i="1" dirty="0" err="1" smtClean="0"/>
              <a:t>полезан</a:t>
            </a:r>
            <a:r>
              <a:rPr lang="en-US" dirty="0" smtClean="0"/>
              <a:t>. </a:t>
            </a:r>
            <a:r>
              <a:rPr lang="en-US" dirty="0" err="1" smtClean="0"/>
              <a:t>Београд</a:t>
            </a:r>
            <a:r>
              <a:rPr lang="en-US" dirty="0" smtClean="0"/>
              <a:t>: </a:t>
            </a:r>
            <a:r>
              <a:rPr lang="en-US" dirty="0" err="1" smtClean="0"/>
              <a:t>Друштво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српски</a:t>
            </a:r>
            <a:r>
              <a:rPr lang="en-US" dirty="0" smtClean="0"/>
              <a:t> </a:t>
            </a:r>
            <a:r>
              <a:rPr lang="en-US" dirty="0" err="1" smtClean="0"/>
              <a:t>језик</a:t>
            </a:r>
            <a:r>
              <a:rPr lang="en-US" dirty="0" smtClean="0"/>
              <a:t>, 2013.</a:t>
            </a:r>
          </a:p>
          <a:p>
            <a:r>
              <a:rPr lang="en-US" dirty="0" err="1" smtClean="0"/>
              <a:t>Стојановић</a:t>
            </a:r>
            <a:r>
              <a:rPr lang="en-US" dirty="0" smtClean="0"/>
              <a:t>, А. „</a:t>
            </a:r>
            <a:r>
              <a:rPr lang="en-US" dirty="0" err="1" smtClean="0"/>
              <a:t>Интимизација</a:t>
            </a:r>
            <a:r>
              <a:rPr lang="en-US" dirty="0" smtClean="0"/>
              <a:t> у </a:t>
            </a:r>
            <a:r>
              <a:rPr lang="en-US" dirty="0" err="1" smtClean="0"/>
              <a:t>српској</a:t>
            </a:r>
            <a:r>
              <a:rPr lang="en-US" dirty="0" smtClean="0"/>
              <a:t> </a:t>
            </a:r>
            <a:r>
              <a:rPr lang="en-US" dirty="0" err="1" smtClean="0"/>
              <a:t>научној</a:t>
            </a:r>
            <a:r>
              <a:rPr lang="en-US" dirty="0" smtClean="0"/>
              <a:t> </a:t>
            </a:r>
            <a:r>
              <a:rPr lang="en-US" dirty="0" err="1" smtClean="0"/>
              <a:t>прози</a:t>
            </a:r>
            <a:r>
              <a:rPr lang="en-US" dirty="0" smtClean="0"/>
              <a:t>.“ </a:t>
            </a:r>
            <a:r>
              <a:rPr lang="en-US" i="1" dirty="0" err="1" smtClean="0"/>
              <a:t>Стил</a:t>
            </a:r>
            <a:r>
              <a:rPr lang="en-US" i="1" dirty="0" smtClean="0"/>
              <a:t> </a:t>
            </a:r>
            <a:r>
              <a:rPr lang="en-US" dirty="0" smtClean="0"/>
              <a:t>(2003): 144–155.</a:t>
            </a:r>
          </a:p>
          <a:p>
            <a:r>
              <a:rPr lang="en-US" dirty="0" err="1" smtClean="0"/>
              <a:t>Стојановић</a:t>
            </a:r>
            <a:r>
              <a:rPr lang="en-US" dirty="0" smtClean="0"/>
              <a:t>, А. „</a:t>
            </a:r>
            <a:r>
              <a:rPr lang="en-US" dirty="0" err="1" smtClean="0"/>
              <a:t>Рецептурни</a:t>
            </a:r>
            <a:r>
              <a:rPr lang="en-US" dirty="0" smtClean="0"/>
              <a:t> </a:t>
            </a:r>
            <a:r>
              <a:rPr lang="en-US" dirty="0" err="1" smtClean="0"/>
              <a:t>стил</a:t>
            </a:r>
            <a:r>
              <a:rPr lang="en-US" dirty="0" smtClean="0"/>
              <a:t> </a:t>
            </a:r>
            <a:r>
              <a:rPr lang="en-US" dirty="0" err="1" smtClean="0"/>
              <a:t>српскојезичне</a:t>
            </a:r>
            <a:r>
              <a:rPr lang="en-US" dirty="0" smtClean="0"/>
              <a:t> </a:t>
            </a:r>
            <a:r>
              <a:rPr lang="en-US" dirty="0" err="1" smtClean="0"/>
              <a:t>научне</a:t>
            </a:r>
            <a:r>
              <a:rPr lang="en-US" dirty="0" smtClean="0"/>
              <a:t> </a:t>
            </a:r>
            <a:r>
              <a:rPr lang="en-US" dirty="0" err="1" smtClean="0"/>
              <a:t>литературе</a:t>
            </a:r>
            <a:r>
              <a:rPr lang="en-US" dirty="0" smtClean="0"/>
              <a:t> XVIII </a:t>
            </a:r>
            <a:r>
              <a:rPr lang="en-US" dirty="0" err="1" smtClean="0"/>
              <a:t>века</a:t>
            </a:r>
            <a:r>
              <a:rPr lang="en-US" dirty="0" smtClean="0"/>
              <a:t>.“ </a:t>
            </a:r>
            <a:r>
              <a:rPr lang="en-US" i="1" dirty="0" err="1" smtClean="0"/>
              <a:t>Стил</a:t>
            </a:r>
            <a:r>
              <a:rPr lang="en-US" dirty="0" smtClean="0"/>
              <a:t> (2007): 51–61.</a:t>
            </a:r>
          </a:p>
          <a:p>
            <a:r>
              <a:rPr lang="en-US" dirty="0" err="1" smtClean="0"/>
              <a:t>Тошовић</a:t>
            </a:r>
            <a:r>
              <a:rPr lang="en-US" dirty="0" smtClean="0"/>
              <a:t>, Б. „</a:t>
            </a:r>
            <a:r>
              <a:rPr lang="en-US" dirty="0" err="1" smtClean="0"/>
              <a:t>Експресивност</a:t>
            </a:r>
            <a:r>
              <a:rPr lang="en-US" dirty="0" smtClean="0"/>
              <a:t>.” </a:t>
            </a:r>
            <a:r>
              <a:rPr lang="en-US" i="1" dirty="0" err="1" smtClean="0"/>
              <a:t>Стил</a:t>
            </a:r>
            <a:r>
              <a:rPr lang="en-US" dirty="0" smtClean="0"/>
              <a:t> (2004): 25–61.</a:t>
            </a:r>
          </a:p>
          <a:p>
            <a:r>
              <a:rPr lang="en-US" dirty="0" smtClean="0"/>
              <a:t> 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Литература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r-HR" dirty="0" smtClean="0"/>
              <a:t>Firth</a:t>
            </a:r>
            <a:r>
              <a:rPr lang="en-US" dirty="0" smtClean="0"/>
              <a:t>, J. R. </a:t>
            </a:r>
            <a:r>
              <a:rPr lang="hr-HR" i="1" dirty="0" smtClean="0"/>
              <a:t>Papers in Linguistics 1934–1951</a:t>
            </a:r>
            <a:r>
              <a:rPr lang="hr-HR" dirty="0" smtClean="0"/>
              <a:t>. Oxford: Oxford University Press</a:t>
            </a:r>
            <a:r>
              <a:rPr lang="en-US" dirty="0" smtClean="0"/>
              <a:t>,</a:t>
            </a:r>
            <a:r>
              <a:rPr lang="hr-HR" dirty="0" smtClean="0"/>
              <a:t> 1957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Kretschmer</a:t>
            </a:r>
            <a:r>
              <a:rPr lang="ru-RU" dirty="0" smtClean="0"/>
              <a:t>, </a:t>
            </a:r>
            <a:r>
              <a:rPr lang="en-US" dirty="0" smtClean="0"/>
              <a:t>A</a:t>
            </a:r>
            <a:r>
              <a:rPr lang="ru-RU" dirty="0" smtClean="0"/>
              <a:t>. „Формирање функционалних стилова у српској писмености у доба Вукових реформи</a:t>
            </a:r>
            <a:r>
              <a:rPr lang="en-US" dirty="0" smtClean="0"/>
              <a:t>.“ </a:t>
            </a:r>
            <a:r>
              <a:rPr lang="ru-RU" i="1" dirty="0" smtClean="0"/>
              <a:t>Научни састанак слависта у Вукове дане</a:t>
            </a:r>
            <a:r>
              <a:rPr lang="en-US" dirty="0" smtClean="0"/>
              <a:t>,</a:t>
            </a:r>
            <a:r>
              <a:rPr lang="ru-RU" dirty="0" smtClean="0"/>
              <a:t> 32/1</a:t>
            </a:r>
            <a:r>
              <a:rPr lang="en-US" dirty="0" smtClean="0"/>
              <a:t> (</a:t>
            </a:r>
            <a:r>
              <a:rPr lang="ru-RU" dirty="0" smtClean="0"/>
              <a:t>2004</a:t>
            </a:r>
            <a:r>
              <a:rPr lang="en-US" dirty="0" smtClean="0"/>
              <a:t>): </a:t>
            </a:r>
            <a:r>
              <a:rPr lang="ru-RU" dirty="0" smtClean="0"/>
              <a:t>201–210.</a:t>
            </a:r>
            <a:endParaRPr lang="en-US" dirty="0" smtClean="0"/>
          </a:p>
          <a:p>
            <a:r>
              <a:rPr lang="en-US" dirty="0" err="1" smtClean="0"/>
              <a:t>Lipka</a:t>
            </a:r>
            <a:r>
              <a:rPr lang="en-US" dirty="0" smtClean="0"/>
              <a:t>, L.  </a:t>
            </a:r>
            <a:r>
              <a:rPr lang="en-US" i="1" dirty="0" smtClean="0"/>
              <a:t>English lexicology</a:t>
            </a:r>
            <a:r>
              <a:rPr lang="en-US" dirty="0" smtClean="0"/>
              <a:t>. </a:t>
            </a:r>
            <a:r>
              <a:rPr lang="en-US" dirty="0" err="1" smtClean="0"/>
              <a:t>Tübingen</a:t>
            </a:r>
            <a:r>
              <a:rPr lang="en-US" dirty="0" smtClean="0"/>
              <a:t>: </a:t>
            </a:r>
            <a:r>
              <a:rPr lang="en-US" dirty="0" err="1" smtClean="0"/>
              <a:t>Narr</a:t>
            </a:r>
            <a:r>
              <a:rPr lang="en-US" dirty="0" smtClean="0"/>
              <a:t>, 2002.</a:t>
            </a:r>
          </a:p>
          <a:p>
            <a:r>
              <a:rPr lang="en-US" dirty="0" smtClean="0"/>
              <a:t>Manning, C., H. </a:t>
            </a:r>
            <a:r>
              <a:rPr lang="en-US" dirty="0" err="1" smtClean="0"/>
              <a:t>Schütze</a:t>
            </a:r>
            <a:r>
              <a:rPr lang="en-US" dirty="0" smtClean="0"/>
              <a:t>. </a:t>
            </a:r>
            <a:r>
              <a:rPr lang="en-US" i="1" dirty="0" smtClean="0"/>
              <a:t>Foundation in Statistical Natural Language Processing</a:t>
            </a:r>
            <a:r>
              <a:rPr lang="en-US" dirty="0" smtClean="0"/>
              <a:t>. Cambridge, 1999.</a:t>
            </a:r>
          </a:p>
          <a:p>
            <a:r>
              <a:rPr lang="hr-HR" dirty="0" smtClean="0"/>
              <a:t>Martyńska, M</a:t>
            </a:r>
            <a:r>
              <a:rPr lang="en-US" dirty="0" smtClean="0"/>
              <a:t>. </a:t>
            </a:r>
            <a:r>
              <a:rPr lang="hr-HR" dirty="0" smtClean="0"/>
              <a:t>„Do English language learners know collocations?“ </a:t>
            </a:r>
            <a:r>
              <a:rPr lang="hr-HR" i="1" dirty="0" smtClean="0"/>
              <a:t>Investigationes Linguisticae</a:t>
            </a:r>
            <a:r>
              <a:rPr lang="hr-HR" dirty="0" smtClean="0"/>
              <a:t>, Vol. XI, (December 2004): 1–12.</a:t>
            </a:r>
            <a:endParaRPr lang="en-US" dirty="0" smtClean="0"/>
          </a:p>
          <a:p>
            <a:r>
              <a:rPr lang="sl-SI" dirty="0" smtClean="0"/>
              <a:t>McKeown, K</a:t>
            </a:r>
            <a:r>
              <a:rPr lang="en-US" dirty="0" smtClean="0"/>
              <a:t>.</a:t>
            </a:r>
            <a:r>
              <a:rPr lang="sl-SI" dirty="0" smtClean="0"/>
              <a:t> R., D</a:t>
            </a:r>
            <a:r>
              <a:rPr lang="en-US" dirty="0" smtClean="0"/>
              <a:t>.</a:t>
            </a:r>
            <a:r>
              <a:rPr lang="sl-SI" dirty="0" smtClean="0"/>
              <a:t> R. Radev. „Collocations.“ </a:t>
            </a:r>
            <a:r>
              <a:rPr lang="sl-SI" i="1" dirty="0" smtClean="0"/>
              <a:t>Handbook of natural Language processing.</a:t>
            </a:r>
            <a:r>
              <a:rPr lang="sl-SI" dirty="0" smtClean="0"/>
              <a:t> Ed. by R. Dale, H. Moisl, H. L. Somery</a:t>
            </a:r>
            <a:r>
              <a:rPr lang="en-US" dirty="0" smtClean="0"/>
              <a:t>,</a:t>
            </a:r>
            <a:r>
              <a:rPr lang="sl-SI" dirty="0" smtClean="0"/>
              <a:t> 2000</a:t>
            </a:r>
            <a:r>
              <a:rPr lang="en-US" dirty="0" smtClean="0"/>
              <a:t>.</a:t>
            </a:r>
          </a:p>
          <a:p>
            <a:r>
              <a:rPr lang="hr-HR" dirty="0" smtClean="0"/>
              <a:t>Nejgebauer, A</a:t>
            </a:r>
            <a:r>
              <a:rPr lang="en-US" dirty="0" smtClean="0"/>
              <a:t>. </a:t>
            </a:r>
            <a:r>
              <a:rPr lang="hr-HR" dirty="0" smtClean="0"/>
              <a:t>„Odlike kolokacija u engleskom jeziku.“ </a:t>
            </a:r>
            <a:r>
              <a:rPr lang="hr-HR" i="1" dirty="0" smtClean="0"/>
              <a:t>Zbornik radova instituta za strane jezike i književnosti</a:t>
            </a:r>
            <a:r>
              <a:rPr lang="en-US" dirty="0" smtClean="0"/>
              <a:t>, </a:t>
            </a:r>
            <a:r>
              <a:rPr lang="hr-HR" dirty="0" smtClean="0"/>
              <a:t>sv. 4</a:t>
            </a:r>
            <a:r>
              <a:rPr lang="en-US" dirty="0" smtClean="0"/>
              <a:t> (1982)</a:t>
            </a:r>
            <a:r>
              <a:rPr lang="hr-HR" dirty="0" smtClean="0"/>
              <a:t>: 339–347.</a:t>
            </a:r>
            <a:endParaRPr lang="en-US" dirty="0" smtClean="0"/>
          </a:p>
          <a:p>
            <a:r>
              <a:rPr lang="hr-HR" dirty="0" smtClean="0"/>
              <a:t>Prćić, T</a:t>
            </a:r>
            <a:r>
              <a:rPr lang="en-US" dirty="0" smtClean="0"/>
              <a:t>. </a:t>
            </a:r>
            <a:r>
              <a:rPr lang="hr-HR" i="1" dirty="0" smtClean="0"/>
              <a:t>Semantika i pragmatika reči</a:t>
            </a:r>
            <a:r>
              <a:rPr lang="hr-HR" dirty="0" smtClean="0"/>
              <a:t>. Novi Sad: Zmaj</a:t>
            </a:r>
            <a:r>
              <a:rPr lang="en-US" dirty="0" smtClean="0"/>
              <a:t>,</a:t>
            </a:r>
            <a:r>
              <a:rPr lang="hr-HR" dirty="0" smtClean="0"/>
              <a:t> 2008</a:t>
            </a:r>
            <a:r>
              <a:rPr lang="en-US" dirty="0" smtClean="0"/>
              <a:t>.</a:t>
            </a:r>
          </a:p>
          <a:p>
            <a:r>
              <a:rPr lang="hr-HR" dirty="0" smtClean="0"/>
              <a:t>Riđanović, M</a:t>
            </a:r>
            <a:r>
              <a:rPr lang="en-US" dirty="0" smtClean="0"/>
              <a:t>. </a:t>
            </a:r>
            <a:r>
              <a:rPr lang="hr-HR" i="1" dirty="0" smtClean="0"/>
              <a:t>Jezik i njegova struktura</a:t>
            </a:r>
            <a:r>
              <a:rPr lang="hr-HR" dirty="0" smtClean="0"/>
              <a:t>. </a:t>
            </a:r>
            <a:r>
              <a:rPr lang="hr-HR" i="1" dirty="0" smtClean="0"/>
              <a:t>Savremeno lingvističko osvjetljenje</a:t>
            </a:r>
            <a:r>
              <a:rPr lang="hr-HR" dirty="0" smtClean="0"/>
              <a:t>. Sarajevo</a:t>
            </a:r>
            <a:r>
              <a:rPr lang="en-US" dirty="0" smtClean="0"/>
              <a:t>:</a:t>
            </a:r>
            <a:r>
              <a:rPr lang="hr-HR" dirty="0" smtClean="0"/>
              <a:t> Zavod za udžbenike i nastavna sredstva</a:t>
            </a:r>
            <a:r>
              <a:rPr lang="en-US" dirty="0" smtClean="0"/>
              <a:t>,</a:t>
            </a:r>
            <a:r>
              <a:rPr lang="hr-HR" dirty="0" smtClean="0"/>
              <a:t> 1985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Siepmann</a:t>
            </a:r>
            <a:r>
              <a:rPr lang="en-US" dirty="0" smtClean="0"/>
              <a:t>, D. „Collocation, colligation and encoding dictionaries.“ Part I: Lexicological aspects. </a:t>
            </a:r>
            <a:r>
              <a:rPr lang="en-US" i="1" dirty="0" smtClean="0"/>
              <a:t>International Journal of Lexicography</a:t>
            </a:r>
            <a:r>
              <a:rPr lang="en-US" dirty="0" smtClean="0"/>
              <a:t>, Vol. 18, No. 4 (2005): 410–443. </a:t>
            </a:r>
          </a:p>
          <a:p>
            <a:r>
              <a:rPr lang="hr-HR" dirty="0" smtClean="0"/>
              <a:t>Tošović, B</a:t>
            </a:r>
            <a:r>
              <a:rPr lang="en-US" dirty="0" smtClean="0"/>
              <a:t>. </a:t>
            </a:r>
            <a:r>
              <a:rPr lang="hr-HR" i="1" dirty="0" smtClean="0"/>
              <a:t>Funkcionalni stilovi.</a:t>
            </a:r>
            <a:r>
              <a:rPr lang="hr-HR" dirty="0" smtClean="0"/>
              <a:t> Graz: Institut für Slawistik</a:t>
            </a:r>
            <a:r>
              <a:rPr lang="en-US" dirty="0" smtClean="0"/>
              <a:t>,</a:t>
            </a:r>
            <a:r>
              <a:rPr lang="sr-Cyrl-CS" dirty="0" smtClean="0"/>
              <a:t> 2002.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sz="3600" dirty="0" smtClean="0"/>
              <a:t>Значај 18. и 19. века у историји књижевног језика Срба?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sz="2800" dirty="0" smtClean="0"/>
              <a:t>П</a:t>
            </a:r>
            <a:r>
              <a:rPr lang="sr-Cyrl-RS" sz="3200" dirty="0" smtClean="0"/>
              <a:t>росветитељство </a:t>
            </a:r>
            <a:endParaRPr lang="sr-Cyrl-RS" sz="3200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sr-Cyrl-RS" sz="3200" dirty="0" smtClean="0">
              <a:latin typeface="Times New Roman"/>
              <a:cs typeface="Times New Roman"/>
            </a:endParaRPr>
          </a:p>
          <a:p>
            <a:r>
              <a:rPr lang="sr-Cyrl-CS" sz="3200" dirty="0" smtClean="0">
                <a:latin typeface="Times New Roman"/>
                <a:cs typeface="Times New Roman"/>
              </a:rPr>
              <a:t>П</a:t>
            </a:r>
            <a:r>
              <a:rPr lang="sr-Cyrl-RS" sz="3200" dirty="0" smtClean="0">
                <a:latin typeface="Times New Roman"/>
                <a:cs typeface="Times New Roman"/>
              </a:rPr>
              <a:t>ублицистика, администрација, наука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8991600" cy="5181600"/>
          </a:xfrm>
        </p:spPr>
        <p:txBody>
          <a:bodyPr>
            <a:noAutofit/>
          </a:bodyPr>
          <a:lstStyle/>
          <a:p>
            <a:r>
              <a:rPr lang="sr-Cyrl-RS" sz="3400" dirty="0" smtClean="0">
                <a:latin typeface="Times New Roman"/>
                <a:cs typeface="Times New Roman"/>
              </a:rPr>
              <a:t>Научни  / публицистички текстови:</a:t>
            </a:r>
          </a:p>
          <a:p>
            <a:pPr>
              <a:buFont typeface="Courier New" pitchFamily="49" charset="0"/>
              <a:buChar char="o"/>
            </a:pPr>
            <a:r>
              <a:rPr lang="sr-Cyrl-CS" sz="3400" dirty="0" smtClean="0">
                <a:latin typeface="Times New Roman"/>
                <a:cs typeface="Times New Roman"/>
              </a:rPr>
              <a:t>Е</a:t>
            </a:r>
            <a:r>
              <a:rPr lang="sr-Cyrl-RS" sz="3200" dirty="0" smtClean="0">
                <a:latin typeface="Times New Roman"/>
                <a:cs typeface="Times New Roman"/>
              </a:rPr>
              <a:t>кспресивност и рецептурност</a:t>
            </a:r>
            <a:r>
              <a:rPr lang="sr-Latn-RS" sz="3200" dirty="0" smtClean="0">
                <a:latin typeface="Times New Roman"/>
                <a:cs typeface="Times New Roman"/>
              </a:rPr>
              <a:t> </a:t>
            </a:r>
            <a:r>
              <a:rPr lang="sr-Cyrl-RS" sz="3200" dirty="0" smtClean="0">
                <a:latin typeface="Times New Roman"/>
                <a:cs typeface="Times New Roman"/>
              </a:rPr>
              <a:t>(</a:t>
            </a:r>
            <a:r>
              <a:rPr lang="en-US" sz="3200" dirty="0" err="1" smtClean="0"/>
              <a:t>субјективни</a:t>
            </a:r>
            <a:r>
              <a:rPr lang="en-US" sz="3200" dirty="0" smtClean="0"/>
              <a:t> </a:t>
            </a:r>
            <a:r>
              <a:rPr lang="en-US" sz="3200" dirty="0" err="1" smtClean="0"/>
              <a:t>тон</a:t>
            </a:r>
            <a:r>
              <a:rPr lang="en-US" sz="3200" dirty="0" smtClean="0"/>
              <a:t>, </a:t>
            </a:r>
            <a:r>
              <a:rPr lang="en-US" sz="3200" dirty="0" err="1" smtClean="0"/>
              <a:t>ирелевантне</a:t>
            </a:r>
            <a:r>
              <a:rPr lang="en-US" sz="3200" dirty="0" smtClean="0"/>
              <a:t> </a:t>
            </a:r>
            <a:r>
              <a:rPr lang="en-US" sz="3200" dirty="0" err="1" smtClean="0"/>
              <a:t>дигресије</a:t>
            </a:r>
            <a:r>
              <a:rPr lang="en-US" sz="3200" dirty="0" smtClean="0"/>
              <a:t>, </a:t>
            </a:r>
            <a:r>
              <a:rPr lang="en-US" sz="3200" dirty="0" err="1" smtClean="0"/>
              <a:t>позивање</a:t>
            </a:r>
            <a:r>
              <a:rPr lang="en-US" sz="3200" dirty="0" smtClean="0"/>
              <a:t> </a:t>
            </a:r>
            <a:r>
              <a:rPr lang="en-US" sz="3200" dirty="0" err="1" smtClean="0"/>
              <a:t>на</a:t>
            </a:r>
            <a:r>
              <a:rPr lang="en-US" sz="3200" dirty="0" smtClean="0"/>
              <a:t> </a:t>
            </a:r>
            <a:r>
              <a:rPr lang="en-US" sz="3200" dirty="0" err="1" smtClean="0"/>
              <a:t>Бога</a:t>
            </a:r>
            <a:r>
              <a:rPr lang="en-US" sz="3200" dirty="0" smtClean="0"/>
              <a:t> и </a:t>
            </a:r>
            <a:r>
              <a:rPr lang="en-US" sz="3200" dirty="0" err="1" smtClean="0"/>
              <a:t>сл</a:t>
            </a:r>
            <a:r>
              <a:rPr lang="en-US" sz="3200" dirty="0" smtClean="0"/>
              <a:t>.</a:t>
            </a:r>
            <a:r>
              <a:rPr lang="sr-Cyrl-RS" sz="3200" dirty="0" smtClean="0">
                <a:latin typeface="Times New Roman"/>
                <a:cs typeface="Times New Roman"/>
              </a:rPr>
              <a:t>)</a:t>
            </a:r>
          </a:p>
          <a:p>
            <a:pPr>
              <a:buFont typeface="Courier New" pitchFamily="49" charset="0"/>
              <a:buChar char="o"/>
            </a:pPr>
            <a:r>
              <a:rPr lang="sr-Cyrl-RS" sz="3400" dirty="0" smtClean="0">
                <a:latin typeface="Times New Roman"/>
                <a:cs typeface="Times New Roman"/>
              </a:rPr>
              <a:t>лексичко прилагођавање укусу или образовању публике,</a:t>
            </a:r>
            <a:endParaRPr lang="sr-Cyrl-RS" sz="3400" dirty="0" smtClean="0"/>
          </a:p>
          <a:p>
            <a:pPr algn="just">
              <a:buFont typeface="Courier New" pitchFamily="49" charset="0"/>
              <a:buChar char="o"/>
            </a:pPr>
            <a:r>
              <a:rPr lang="sr-Cyrl-CS" sz="3400" dirty="0" smtClean="0"/>
              <a:t>лексичка и терминолошка неуједначеност,</a:t>
            </a:r>
          </a:p>
          <a:p>
            <a:pPr>
              <a:buFont typeface="Courier New" pitchFamily="49" charset="0"/>
              <a:buChar char="o"/>
            </a:pPr>
            <a:r>
              <a:rPr lang="sr-Cyrl-CS" sz="3400" dirty="0" smtClean="0"/>
              <a:t>опонашање стила према културно доминантним и узорним језицима  </a:t>
            </a:r>
            <a:r>
              <a:rPr lang="sr-Cyrl-CS" sz="2400" dirty="0" smtClean="0"/>
              <a:t>(</a:t>
            </a:r>
            <a:r>
              <a:rPr lang="en-US" sz="2400" dirty="0" err="1" smtClean="0"/>
              <a:t>Стојановић</a:t>
            </a:r>
            <a:r>
              <a:rPr lang="en-US" sz="2400" dirty="0" smtClean="0"/>
              <a:t> 2003; 2007; </a:t>
            </a:r>
            <a:r>
              <a:rPr lang="sr-Cyrl-CS" sz="2400" dirty="0" smtClean="0"/>
              <a:t>Милановић 2013; Бјелаковић 2016; </a:t>
            </a:r>
            <a:r>
              <a:rPr lang="en-US" sz="2400" dirty="0" smtClean="0"/>
              <a:t>2017</a:t>
            </a:r>
            <a:r>
              <a:rPr lang="sr-Cyrl-RS" sz="2400" dirty="0" smtClean="0"/>
              <a:t>).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sr-Cyrl-CS" b="1" dirty="0" smtClean="0">
                <a:latin typeface="Times New Roman"/>
                <a:cs typeface="Times New Roman"/>
              </a:rPr>
              <a:t>Р</a:t>
            </a:r>
            <a:r>
              <a:rPr lang="sr-Cyrl-RS" b="1" dirty="0" smtClean="0">
                <a:latin typeface="Times New Roman"/>
                <a:cs typeface="Times New Roman"/>
              </a:rPr>
              <a:t>анија истраживања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524000"/>
            <a:ext cx="8458200" cy="5105400"/>
          </a:xfrm>
        </p:spPr>
        <p:txBody>
          <a:bodyPr>
            <a:normAutofit/>
          </a:bodyPr>
          <a:lstStyle/>
          <a:p>
            <a:r>
              <a:rPr lang="sr-Cyrl-CS" sz="3600" dirty="0" smtClean="0"/>
              <a:t>Н</a:t>
            </a:r>
            <a:r>
              <a:rPr lang="sr-Cyrl-RS" sz="3600" dirty="0" smtClean="0"/>
              <a:t>ачин конституисања једног функционалног стила? – </a:t>
            </a:r>
          </a:p>
          <a:p>
            <a:pPr>
              <a:buNone/>
            </a:pPr>
            <a:endParaRPr lang="sr-Cyrl-RS" sz="3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sz="2800" dirty="0" smtClean="0"/>
              <a:t>лексички, терминолошки, синтаксички, стилски аспект и сл.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К</a:t>
            </a:r>
            <a:r>
              <a:rPr lang="en-US" dirty="0" err="1" smtClean="0"/>
              <a:t>олокација</a:t>
            </a:r>
            <a:r>
              <a:rPr lang="en-US" dirty="0" smtClean="0"/>
              <a:t>:</a:t>
            </a:r>
            <a:endParaRPr lang="sr-Cyrl-RS" dirty="0" smtClean="0"/>
          </a:p>
          <a:p>
            <a:r>
              <a:rPr lang="sr-Cyrl-RS" dirty="0" smtClean="0"/>
              <a:t>1957. </a:t>
            </a:r>
            <a:r>
              <a:rPr lang="sr-Latn-RS" dirty="0" smtClean="0"/>
              <a:t>Firth</a:t>
            </a:r>
            <a:endParaRPr lang="en-US" dirty="0" smtClean="0"/>
          </a:p>
          <a:p>
            <a:r>
              <a:rPr lang="sr-Cyrl-CS" dirty="0" smtClean="0"/>
              <a:t>било која група речи чији су чланови семантички повезани ради остваривања лексичке кохезије</a:t>
            </a:r>
          </a:p>
          <a:p>
            <a:endParaRPr lang="sr-Cyrl-CS" dirty="0" smtClean="0"/>
          </a:p>
          <a:p>
            <a:r>
              <a:rPr lang="sr-Cyrl-CS" dirty="0" smtClean="0"/>
              <a:t> </a:t>
            </a:r>
            <a:r>
              <a:rPr lang="sr-Cyrl-CS" i="1" dirty="0" smtClean="0">
                <a:solidFill>
                  <a:srgbClr val="FFFF00"/>
                </a:solidFill>
              </a:rPr>
              <a:t>идиом</a:t>
            </a:r>
            <a:r>
              <a:rPr lang="sr-Cyrl-CS" dirty="0" smtClean="0"/>
              <a:t> : </a:t>
            </a:r>
            <a:r>
              <a:rPr lang="sr-Cyrl-CS" dirty="0" smtClean="0">
                <a:solidFill>
                  <a:srgbClr val="FF0000"/>
                </a:solidFill>
              </a:rPr>
              <a:t>колокација</a:t>
            </a:r>
            <a:r>
              <a:rPr lang="sr-Cyrl-CS" dirty="0" smtClean="0"/>
              <a:t> : </a:t>
            </a:r>
            <a:r>
              <a:rPr lang="sr-Cyrl-CS" i="1" dirty="0" smtClean="0">
                <a:solidFill>
                  <a:srgbClr val="FFFF00"/>
                </a:solidFill>
              </a:rPr>
              <a:t>слободна лексичка веза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Cyrl-RS" dirty="0" smtClean="0"/>
              <a:t>Колокација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Cyrl-CS" dirty="0" smtClean="0"/>
              <a:t>И</a:t>
            </a:r>
            <a:r>
              <a:rPr lang="en-US" dirty="0" err="1" smtClean="0"/>
              <a:t>диоми</a:t>
            </a:r>
            <a:r>
              <a:rPr lang="en-US" dirty="0" smtClean="0"/>
              <a:t>: </a:t>
            </a:r>
          </a:p>
          <a:p>
            <a:r>
              <a:rPr lang="sr-Cyrl-CS" dirty="0" smtClean="0"/>
              <a:t>минимална семантичка прозирност (</a:t>
            </a:r>
            <a:r>
              <a:rPr lang="sr-Cyrl-CS" i="1" dirty="0" smtClean="0"/>
              <a:t>наште срца</a:t>
            </a:r>
            <a:r>
              <a:rPr lang="sr-Latn-RS" i="1" dirty="0" smtClean="0"/>
              <a:t>, </a:t>
            </a:r>
            <a:r>
              <a:rPr lang="sr-Cyrl-RS" i="1" dirty="0" smtClean="0"/>
              <a:t>упасти неком секира у мед</a:t>
            </a:r>
            <a:r>
              <a:rPr lang="sr-Cyrl-CS" dirty="0" smtClean="0"/>
              <a:t>), </a:t>
            </a:r>
          </a:p>
          <a:p>
            <a:r>
              <a:rPr lang="sr-Cyrl-CS" dirty="0" smtClean="0"/>
              <a:t>висока морфосинтаксичка постојаност </a:t>
            </a:r>
          </a:p>
          <a:p>
            <a:r>
              <a:rPr lang="sr-Cyrl-CS" dirty="0" smtClean="0"/>
              <a:t>минимална заменљивост другим блискозначним лексемама</a:t>
            </a:r>
          </a:p>
          <a:p>
            <a:endParaRPr lang="sr-Cyrl-CS" dirty="0" smtClean="0"/>
          </a:p>
          <a:p>
            <a:r>
              <a:rPr lang="sr-Cyrl-CS" dirty="0" smtClean="0"/>
              <a:t>Слободне везе: </a:t>
            </a:r>
          </a:p>
          <a:p>
            <a:r>
              <a:rPr lang="sr-Cyrl-CS" dirty="0" smtClean="0"/>
              <a:t>свака </a:t>
            </a:r>
            <a:r>
              <a:rPr lang="en-US" dirty="0" err="1" smtClean="0"/>
              <a:t>лексема</a:t>
            </a:r>
            <a:r>
              <a:rPr lang="sr-Cyrl-CS" dirty="0" smtClean="0"/>
              <a:t> може бити замењена неком другом блискозначном </a:t>
            </a:r>
            <a:r>
              <a:rPr lang="en-US" dirty="0" err="1" smtClean="0"/>
              <a:t>формом</a:t>
            </a:r>
            <a:r>
              <a:rPr lang="sr-Cyrl-CS" dirty="0" smtClean="0"/>
              <a:t> без изразитијих последица на информативном плану:  </a:t>
            </a:r>
            <a:r>
              <a:rPr lang="en-US" dirty="0" err="1" smtClean="0">
                <a:solidFill>
                  <a:srgbClr val="FF0000"/>
                </a:solidFill>
              </a:rPr>
              <a:t>ставити</a:t>
            </a:r>
            <a:r>
              <a:rPr lang="en-US" dirty="0" smtClean="0">
                <a:solidFill>
                  <a:srgbClr val="FF0000"/>
                </a:solidFill>
              </a:rPr>
              <a:t> + </a:t>
            </a:r>
            <a:r>
              <a:rPr lang="en-US" dirty="0" err="1" smtClean="0">
                <a:solidFill>
                  <a:srgbClr val="FF0000"/>
                </a:solidFill>
              </a:rPr>
              <a:t>акуз</a:t>
            </a:r>
            <a:r>
              <a:rPr lang="en-US" dirty="0" smtClean="0"/>
              <a:t>. (</a:t>
            </a:r>
            <a:r>
              <a:rPr lang="en-US" dirty="0" err="1" smtClean="0"/>
              <a:t>објекат</a:t>
            </a:r>
            <a:r>
              <a:rPr lang="en-US" dirty="0" smtClean="0"/>
              <a:t>): </a:t>
            </a:r>
            <a:r>
              <a:rPr lang="en-US" dirty="0" err="1" smtClean="0"/>
              <a:t>капу</a:t>
            </a:r>
            <a:r>
              <a:rPr lang="en-US" dirty="0" smtClean="0"/>
              <a:t>, </a:t>
            </a:r>
            <a:r>
              <a:rPr lang="en-US" dirty="0" err="1" smtClean="0"/>
              <a:t>мајицу</a:t>
            </a:r>
            <a:r>
              <a:rPr lang="en-US" dirty="0" smtClean="0"/>
              <a:t>, </a:t>
            </a:r>
            <a:r>
              <a:rPr lang="en-US" dirty="0" err="1" smtClean="0"/>
              <a:t>колач</a:t>
            </a:r>
            <a:r>
              <a:rPr lang="en-US" dirty="0" smtClean="0"/>
              <a:t>... (</a:t>
            </a:r>
            <a:r>
              <a:rPr lang="en-US" dirty="0" err="1" smtClean="0"/>
              <a:t>поставити</a:t>
            </a:r>
            <a:r>
              <a:rPr lang="en-US" dirty="0" smtClean="0"/>
              <a:t>, </a:t>
            </a:r>
            <a:r>
              <a:rPr lang="en-US" dirty="0" err="1" smtClean="0"/>
              <a:t>положити</a:t>
            </a:r>
            <a:r>
              <a:rPr lang="en-US" dirty="0" smtClean="0"/>
              <a:t>, </a:t>
            </a:r>
            <a:r>
              <a:rPr lang="en-US" dirty="0" err="1" smtClean="0"/>
              <a:t>спустити</a:t>
            </a:r>
            <a:r>
              <a:rPr lang="en-US" dirty="0" smtClean="0"/>
              <a:t>...)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CS" dirty="0" smtClean="0"/>
              <a:t>(1) већа, мада ограничена семантичка прозирност јер </a:t>
            </a:r>
            <a:r>
              <a:rPr lang="en-US" dirty="0" err="1" smtClean="0"/>
              <a:t>су</a:t>
            </a:r>
            <a:r>
              <a:rPr lang="en-US" dirty="0" smtClean="0"/>
              <a:t> </a:t>
            </a:r>
            <a:r>
              <a:rPr lang="sr-Cyrl-CS" dirty="0" smtClean="0"/>
              <a:t>поједине форме често </a:t>
            </a:r>
            <a:r>
              <a:rPr lang="en-US" dirty="0" err="1" smtClean="0"/>
              <a:t>употребљен</a:t>
            </a:r>
            <a:r>
              <a:rPr lang="sr-Cyrl-RS" dirty="0" smtClean="0"/>
              <a:t>е</a:t>
            </a:r>
            <a:r>
              <a:rPr lang="en-US" dirty="0" smtClean="0"/>
              <a:t> у </a:t>
            </a:r>
            <a:r>
              <a:rPr lang="en-US" dirty="0" err="1" smtClean="0"/>
              <a:t>секундарном</a:t>
            </a:r>
            <a:r>
              <a:rPr lang="en-US" dirty="0" smtClean="0"/>
              <a:t> </a:t>
            </a:r>
            <a:r>
              <a:rPr lang="en-US" dirty="0" err="1" smtClean="0"/>
              <a:t>значењу</a:t>
            </a:r>
            <a:r>
              <a:rPr lang="sr-Cyrl-CS" dirty="0" smtClean="0"/>
              <a:t>: </a:t>
            </a:r>
            <a:r>
              <a:rPr lang="sr-Cyrl-CS" i="1" dirty="0" smtClean="0">
                <a:solidFill>
                  <a:schemeClr val="bg1"/>
                </a:solidFill>
              </a:rPr>
              <a:t>јак чај</a:t>
            </a:r>
            <a:r>
              <a:rPr lang="hr-HR" i="1" dirty="0" smtClean="0">
                <a:solidFill>
                  <a:schemeClr val="bg1"/>
                </a:solidFill>
              </a:rPr>
              <a:t>,</a:t>
            </a:r>
            <a:r>
              <a:rPr lang="sr-Cyrl-CS" i="1" dirty="0" smtClean="0">
                <a:solidFill>
                  <a:schemeClr val="bg1"/>
                </a:solidFill>
              </a:rPr>
              <a:t> родитељски састанак</a:t>
            </a:r>
            <a:r>
              <a:rPr lang="en-US" dirty="0" smtClean="0">
                <a:solidFill>
                  <a:schemeClr val="bg1"/>
                </a:solidFill>
              </a:rPr>
              <a:t>,</a:t>
            </a:r>
            <a:r>
              <a:rPr lang="sr-Cyrl-C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дати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обећање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smtClean="0">
                <a:latin typeface="Cambria" pitchFamily="18" charset="0"/>
              </a:rPr>
              <a:t>≠ </a:t>
            </a:r>
            <a:r>
              <a:rPr lang="en-US" dirty="0" err="1" smtClean="0">
                <a:latin typeface="Cambria" pitchFamily="18" charset="0"/>
              </a:rPr>
              <a:t>пружити</a:t>
            </a:r>
            <a:r>
              <a:rPr lang="en-US" dirty="0" smtClean="0">
                <a:latin typeface="Cambria" pitchFamily="18" charset="0"/>
              </a:rPr>
              <a:t>, </a:t>
            </a:r>
            <a:r>
              <a:rPr lang="en-US" dirty="0" err="1" smtClean="0">
                <a:latin typeface="Cambria" pitchFamily="18" charset="0"/>
              </a:rPr>
              <a:t>остварити</a:t>
            </a:r>
            <a:r>
              <a:rPr lang="en-US" dirty="0" smtClean="0">
                <a:latin typeface="Cambria" pitchFamily="18" charset="0"/>
              </a:rPr>
              <a:t>, </a:t>
            </a:r>
            <a:r>
              <a:rPr lang="en-US" dirty="0" err="1" smtClean="0">
                <a:latin typeface="Cambria" pitchFamily="18" charset="0"/>
              </a:rPr>
              <a:t>креирати</a:t>
            </a:r>
            <a:r>
              <a:rPr lang="en-US" dirty="0" smtClean="0">
                <a:latin typeface="Cambria" pitchFamily="18" charset="0"/>
              </a:rPr>
              <a:t>, </a:t>
            </a:r>
            <a:r>
              <a:rPr lang="en-US" dirty="0" err="1" smtClean="0">
                <a:latin typeface="Cambria" pitchFamily="18" charset="0"/>
              </a:rPr>
              <a:t>донети</a:t>
            </a:r>
            <a:r>
              <a:rPr lang="en-US" dirty="0" smtClean="0">
                <a:latin typeface="Cambria" pitchFamily="18" charset="0"/>
              </a:rPr>
              <a:t>, </a:t>
            </a:r>
            <a:r>
              <a:rPr lang="en-US" dirty="0" err="1" smtClean="0">
                <a:latin typeface="Cambria" pitchFamily="18" charset="0"/>
              </a:rPr>
              <a:t>предати</a:t>
            </a:r>
            <a:r>
              <a:rPr lang="en-US" dirty="0" smtClean="0">
                <a:latin typeface="Cambria" pitchFamily="18" charset="0"/>
              </a:rPr>
              <a:t>...)</a:t>
            </a:r>
            <a:endParaRPr lang="sr-Cyrl-CS" dirty="0" smtClean="0"/>
          </a:p>
          <a:p>
            <a:r>
              <a:rPr lang="sr-Cyrl-CS" dirty="0" smtClean="0"/>
              <a:t>(2) слаба морфосинтаксичка постојаност: </a:t>
            </a:r>
            <a:r>
              <a:rPr lang="sr-Cyrl-CS" i="1" dirty="0" smtClean="0">
                <a:solidFill>
                  <a:schemeClr val="bg1"/>
                </a:solidFill>
              </a:rPr>
              <a:t>безусловна предаја, безусловно се предати</a:t>
            </a:r>
            <a:r>
              <a:rPr lang="sr-Cyrl-CS" i="1" dirty="0" smtClean="0"/>
              <a:t>; </a:t>
            </a:r>
          </a:p>
          <a:p>
            <a:pPr>
              <a:buNone/>
            </a:pPr>
            <a:r>
              <a:rPr lang="sr-Cyrl-CS" i="1" dirty="0" smtClean="0"/>
              <a:t>	</a:t>
            </a:r>
            <a:r>
              <a:rPr lang="sr-Cyrl-CS" i="1" dirty="0" smtClean="0">
                <a:solidFill>
                  <a:schemeClr val="bg1"/>
                </a:solidFill>
              </a:rPr>
              <a:t>лав риче, рика лава</a:t>
            </a:r>
            <a:r>
              <a:rPr lang="sr-Cyrl-CS" dirty="0" smtClean="0">
                <a:solidFill>
                  <a:schemeClr val="bg1"/>
                </a:solidFill>
              </a:rPr>
              <a:t> </a:t>
            </a:r>
            <a:r>
              <a:rPr lang="sr-Cyrl-CS" dirty="0" smtClean="0"/>
              <a:t>и сл. и </a:t>
            </a:r>
          </a:p>
          <a:p>
            <a:r>
              <a:rPr lang="sr-Cyrl-CS" dirty="0" smtClean="0"/>
              <a:t>(3) минимална, али могућа заменљивост блискозначним лексемама</a:t>
            </a:r>
            <a:r>
              <a:rPr lang="sr-Cyrl-RS" dirty="0" smtClean="0"/>
              <a:t>:</a:t>
            </a:r>
          </a:p>
          <a:p>
            <a:pPr>
              <a:buNone/>
            </a:pPr>
            <a:r>
              <a:rPr lang="sr-Cyrl-RS" i="1" dirty="0" smtClean="0"/>
              <a:t>	</a:t>
            </a:r>
            <a:r>
              <a:rPr lang="sr-Cyrl-CS" i="1" dirty="0" smtClean="0">
                <a:solidFill>
                  <a:schemeClr val="bg1"/>
                </a:solidFill>
              </a:rPr>
              <a:t>подизати/одгајати децу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Cyrl-RS" smtClean="0"/>
              <a:t>Колокације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817</TotalTime>
  <Words>1099</Words>
  <Application>Microsoft Office PowerPoint</Application>
  <PresentationFormat>On-screen Show (4:3)</PresentationFormat>
  <Paragraphs>91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Paper</vt:lpstr>
      <vt:lpstr>ЛЕКСИЧКА СПОЈИВОСТ У КЊИЖЕВНОМ  ЈЕЗИКУ СРБА ПРВЕ ПОЛОВИНЕ 19. ВЕКА</vt:lpstr>
      <vt:lpstr>Slide 2</vt:lpstr>
      <vt:lpstr>Slide 3</vt:lpstr>
      <vt:lpstr>Ранија истраживања</vt:lpstr>
      <vt:lpstr>Slide 5</vt:lpstr>
      <vt:lpstr>Slide 6</vt:lpstr>
      <vt:lpstr>Колокација</vt:lpstr>
      <vt:lpstr>Slide 8</vt:lpstr>
      <vt:lpstr>Колокације</vt:lpstr>
      <vt:lpstr>Дефиниција</vt:lpstr>
      <vt:lpstr>Slide 11</vt:lpstr>
      <vt:lpstr>Slide 12</vt:lpstr>
      <vt:lpstr>Slide 13</vt:lpstr>
      <vt:lpstr>Slide 14</vt:lpstr>
      <vt:lpstr>Лексичка спојивост</vt:lpstr>
      <vt:lpstr>Анализа</vt:lpstr>
      <vt:lpstr>Корпус</vt:lpstr>
      <vt:lpstr>Литература</vt:lpstr>
      <vt:lpstr>Slide 19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Зографско јев.  (10-11.в.)</dc:title>
  <dc:creator>Korisnik</dc:creator>
  <cp:lastModifiedBy>Korisnik</cp:lastModifiedBy>
  <cp:revision>30</cp:revision>
  <dcterms:created xsi:type="dcterms:W3CDTF">2016-02-25T19:43:38Z</dcterms:created>
  <dcterms:modified xsi:type="dcterms:W3CDTF">2023-12-01T17:46:19Z</dcterms:modified>
</cp:coreProperties>
</file>